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446" r:id="rId5"/>
    <p:sldId id="447" r:id="rId6"/>
    <p:sldId id="448" r:id="rId7"/>
    <p:sldId id="449" r:id="rId8"/>
    <p:sldId id="450" r:id="rId9"/>
    <p:sldId id="452" r:id="rId10"/>
    <p:sldId id="451" r:id="rId11"/>
    <p:sldId id="453" r:id="rId12"/>
    <p:sldId id="454" r:id="rId13"/>
    <p:sldId id="455" r:id="rId14"/>
    <p:sldId id="456" r:id="rId15"/>
    <p:sldId id="457" r:id="rId16"/>
    <p:sldId id="458" r:id="rId17"/>
  </p:sldIdLst>
  <p:sldSz cx="9144000" cy="6858000" type="screen4x3"/>
  <p:notesSz cx="6669088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6600"/>
    <a:srgbClr val="993300"/>
    <a:srgbClr val="777777"/>
    <a:srgbClr val="003399"/>
    <a:srgbClr val="FFFFCC"/>
    <a:srgbClr val="C0C0C0"/>
    <a:srgbClr val="DDDDDD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6" autoAdjust="0"/>
    <p:restoredTop sz="89535" autoAdjust="0"/>
  </p:normalViewPr>
  <p:slideViewPr>
    <p:cSldViewPr>
      <p:cViewPr varScale="1">
        <p:scale>
          <a:sx n="76" d="100"/>
          <a:sy n="76" d="100"/>
        </p:scale>
        <p:origin x="1627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3336" y="-108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15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15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fld id="{7CD327D2-79E1-45B5-A3FD-3BC1C11E33C1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795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15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ctr" compatLnSpc="1"/>
          <a:lstStyle/>
          <a:p>
            <a:endParaRPr lang="fr-FR" dirty="0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212" y="4715907"/>
            <a:ext cx="4890664" cy="446770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15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fld id="{3EDCD74F-CD2D-4ECF-9C4F-D2822658F12B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0094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fr-FR" sz="2400" dirty="0">
              <a:solidFill>
                <a:schemeClr val="tx1">
                  <a:alpha val="100000"/>
                </a:schemeClr>
              </a:solidFill>
              <a:latin typeface="Times New Roman"/>
            </a:endParaRPr>
          </a:p>
        </p:txBody>
      </p:sp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685800" y="990600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fr-FR" sz="2400" dirty="0">
              <a:solidFill>
                <a:schemeClr val="tx1">
                  <a:alpha val="100000"/>
                </a:schemeClr>
              </a:solidFill>
              <a:latin typeface="Times New Roman"/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3657600" cy="182245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>
                    <a:alpha val="100000"/>
                  </a:schemeClr>
                </a:solidFill>
              </a:defRPr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grpSp>
        <p:nvGrpSpPr>
          <p:cNvPr id="8210" name="Group 18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204" name="AutoShape 12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 dirty="0"/>
            </a:p>
          </p:txBody>
        </p:sp>
        <p:sp>
          <p:nvSpPr>
            <p:cNvPr id="8205" name="AutoShape 13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 dirty="0"/>
            </a:p>
          </p:txBody>
        </p:sp>
      </p:grpSp>
      <p:sp>
        <p:nvSpPr>
          <p:cNvPr id="8206" name="Rectangle 1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667000" y="6553200"/>
            <a:ext cx="1905000" cy="304800"/>
          </a:xfrm>
          <a:prstGeom prst="rect">
            <a:avLst/>
          </a:pr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anchor="b" compatLnSpc="1">
            <a:spAutoFit/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>
                    <a:alpha val="100000"/>
                  </a:schemeClr>
                </a:solidFill>
                <a:latin typeface="+mn-lt"/>
              </a:defRPr>
            </a:lvl1pPr>
          </a:lstStyle>
          <a:p>
            <a:endParaRPr lang="fr-FR" dirty="0"/>
          </a:p>
        </p:txBody>
      </p:sp>
      <p:sp>
        <p:nvSpPr>
          <p:cNvPr id="8207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195888" y="6553200"/>
            <a:ext cx="3279775" cy="304800"/>
          </a:xfrm>
          <a:prstGeom prst="rect">
            <a:avLst/>
          </a:pr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anchor="b" compatLnSpc="1">
            <a:spAutoFit/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alpha val="100000"/>
                  </a:schemeClr>
                </a:solidFill>
                <a:latin typeface="+mn-lt"/>
              </a:defRPr>
            </a:lvl1pPr>
          </a:lstStyle>
          <a:p>
            <a:endParaRPr lang="fr-FR" dirty="0"/>
          </a:p>
        </p:txBody>
      </p:sp>
      <p:sp>
        <p:nvSpPr>
          <p:cNvPr id="8209" name="Rectangle 1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153425" y="6359525"/>
            <a:ext cx="990575" cy="498475"/>
          </a:xfrm>
        </p:spPr>
        <p:txBody>
          <a:bodyPr/>
          <a:lstStyle>
            <a:lvl1pPr>
              <a:defRPr sz="2400"/>
            </a:lvl1pPr>
          </a:lstStyle>
          <a:p>
            <a:fld id="{A136B56B-DE4D-4B8F-8F4E-D1B359A3E9E0}" type="slidenum">
              <a:rPr lang="fr-FR" smtClean="0"/>
              <a:pPr/>
              <a:t>‹N°›</a:t>
            </a:fld>
            <a:endParaRPr lang="fr-FR" sz="2600" dirty="0"/>
          </a:p>
        </p:txBody>
      </p:sp>
      <p:sp>
        <p:nvSpPr>
          <p:cNvPr id="821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936625" y="1425575"/>
            <a:ext cx="7772400" cy="1143000"/>
          </a:xfrm>
        </p:spPr>
        <p:txBody>
          <a:bodyPr anchor="ctr"/>
          <a:lstStyle>
            <a:lvl1pPr algn="ctr">
              <a:defRPr b="1">
                <a:solidFill>
                  <a:schemeClr val="tx1">
                    <a:alpha val="100000"/>
                  </a:schemeClr>
                </a:solidFill>
              </a:defRPr>
            </a:lvl1pPr>
          </a:lstStyle>
          <a:p>
            <a:r>
              <a:rPr lang="fr-FR" dirty="0"/>
              <a:t>Cliquez pour modifier le style du titre du masque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14282" y="0"/>
            <a:ext cx="8686800" cy="642918"/>
          </a:xfrm>
        </p:spPr>
        <p:txBody>
          <a:bodyPr rtlCol="0" anchor="ctr"/>
          <a:lstStyle>
            <a:lvl1pPr>
              <a:defRPr sz="2400" b="0"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40CEC-BF4F-4DB5-8486-CE1BA7DA8D8A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>
            <a:lvl1pPr>
              <a:defRPr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3924300" cy="48768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991100" y="1219200"/>
            <a:ext cx="3924300" cy="48768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F82E3-BD10-43FF-A36F-422FB80504C7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rtlCol="0" anchor="ctr"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3E563-7086-456A-A446-81D432CA980C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>
            <a:lvl1pPr>
              <a:defRPr sz="2800" b="1"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AFD53-958B-40AF-98D7-CD557998A285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169F4-871C-46DC-971C-75D3D84FB504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rtlCol="0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5D09E-057E-4A7E-87D3-7B615C80C279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rtlCol="0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9AADC-1E4C-4920-8EEE-EB24137E29FD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424732"/>
          </a:xfrm>
        </p:spPr>
        <p:txBody>
          <a:bodyPr rtlCol="0" anchor="t" anchorCtr="0">
            <a:spAutoFit/>
          </a:bodyPr>
          <a:lstStyle>
            <a:lvl1pPr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642910" y="1071546"/>
            <a:ext cx="8272490" cy="550072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490518"/>
          </a:xfrm>
        </p:spPr>
        <p:txBody>
          <a:bodyPr/>
          <a:lstStyle>
            <a:lvl1pPr>
              <a:defRPr b="0">
                <a:latin typeface="+mn-lt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9ADA2-9A2B-4C20-AA99-7A314975BC9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5"/>
          <p:cNvSpPr>
            <a:spLocks noChangeArrowheads="1"/>
          </p:cNvSpPr>
          <p:nvPr userDrawn="1"/>
        </p:nvSpPr>
        <p:spPr bwMode="auto">
          <a:xfrm>
            <a:off x="214282" y="6488692"/>
            <a:ext cx="8929718" cy="36933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ctr" compatLnSpc="1">
            <a:spAutoFit/>
          </a:bodyPr>
          <a:lstStyle/>
          <a:p>
            <a:endParaRPr lang="fr-FR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285719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fr-FR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14282" y="0"/>
            <a:ext cx="2714644" cy="9286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fr-FR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86800" cy="49051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b" compatLnSpc="1"/>
          <a:lstStyle/>
          <a:p>
            <a:pPr lvl="0"/>
            <a:r>
              <a:rPr lang="fr-FR" dirty="0"/>
              <a:t>Cliquez pour modifier le style du titre du masque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34" y="1071546"/>
            <a:ext cx="8415366" cy="53578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56625" y="6521450"/>
            <a:ext cx="587375" cy="3365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b" anchorCtr="1" compatLnSpc="1">
            <a:spAutoFit/>
          </a:bodyPr>
          <a:lstStyle>
            <a:lvl1pPr algn="l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>
                    <a:alpha val="100000"/>
                  </a:schemeClr>
                </a:solidFill>
                <a:latin typeface="+mn-lt"/>
              </a:defRPr>
            </a:lvl1pPr>
          </a:lstStyle>
          <a:p>
            <a:fld id="{D3C9ADA2-9A2B-4C20-AA99-7A314975BC91}" type="slidenum">
              <a:rPr lang="fr-FR"/>
              <a:pPr/>
              <a:t>‹N°›</a:t>
            </a:fld>
            <a:endParaRPr lang="fr-FR" dirty="0"/>
          </a:p>
        </p:txBody>
      </p:sp>
      <p:grpSp>
        <p:nvGrpSpPr>
          <p:cNvPr id="1045" name="Group 21"/>
          <p:cNvGrpSpPr>
            <a:grpSpLocks/>
          </p:cNvGrpSpPr>
          <p:nvPr/>
        </p:nvGrpSpPr>
        <p:grpSpPr bwMode="auto">
          <a:xfrm>
            <a:off x="285720" y="642918"/>
            <a:ext cx="8610600" cy="319088"/>
            <a:chOff x="144" y="1248"/>
            <a:chExt cx="4656" cy="201"/>
          </a:xfrm>
        </p:grpSpPr>
        <p:sp>
          <p:nvSpPr>
            <p:cNvPr id="1036" name="AutoShape 12"/>
            <p:cNvSpPr>
              <a:spLocks noChangeArrowheads="1"/>
            </p:cNvSpPr>
            <p:nvPr/>
          </p:nvSpPr>
          <p:spPr bwMode="auto">
            <a:xfrm>
              <a:off x="384" y="1248"/>
              <a:ext cx="4416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 dirty="0"/>
            </a:p>
          </p:txBody>
        </p:sp>
        <p:sp>
          <p:nvSpPr>
            <p:cNvPr id="1044" name="AutoShape 20"/>
            <p:cNvSpPr>
              <a:spLocks noChangeArrowheads="1"/>
            </p:cNvSpPr>
            <p:nvPr/>
          </p:nvSpPr>
          <p:spPr bwMode="auto">
            <a:xfrm flipH="1">
              <a:off x="144" y="1248"/>
              <a:ext cx="248" cy="201"/>
            </a:xfrm>
            <a:prstGeom prst="flowChartDelay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 dirty="0"/>
            </a:p>
          </p:txBody>
        </p:sp>
      </p:grpSp>
      <p:sp>
        <p:nvSpPr>
          <p:cNvPr id="1050" name="Text Box 26"/>
          <p:cNvSpPr txBox="1">
            <a:spLocks noChangeArrowheads="1"/>
          </p:cNvSpPr>
          <p:nvPr userDrawn="1"/>
        </p:nvSpPr>
        <p:spPr bwMode="auto">
          <a:xfrm>
            <a:off x="428596" y="6550223"/>
            <a:ext cx="8715404" cy="30777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chemeClr val="bg1">
                    <a:alpha val="100000"/>
                  </a:schemeClr>
                </a:solidFill>
                <a:latin typeface="Arial"/>
              </a:rPr>
              <a:t>© Partouche</a:t>
            </a:r>
            <a:r>
              <a:rPr lang="fr-FR" sz="1400" b="1" baseline="0" dirty="0" smtClean="0">
                <a:solidFill>
                  <a:schemeClr val="bg1">
                    <a:alpha val="100000"/>
                  </a:schemeClr>
                </a:solidFill>
                <a:latin typeface="Arial"/>
              </a:rPr>
              <a:t> David / 2010 version 0.1</a:t>
            </a:r>
            <a:endParaRPr lang="fr-FR" sz="1400" b="1" dirty="0">
              <a:solidFill>
                <a:schemeClr val="bg1">
                  <a:alpha val="100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fontAlgn="base">
        <a:lnSpc>
          <a:spcPct val="90000"/>
        </a:lnSpc>
        <a:spcBef>
          <a:spcPct val="0"/>
        </a:spcBef>
        <a:spcAft>
          <a:spcPct val="0"/>
        </a:spcAft>
        <a:defRPr sz="2400" b="0">
          <a:solidFill>
            <a:srgbClr val="000000">
              <a:alpha val="100000"/>
            </a:srgbClr>
          </a:solidFill>
          <a:latin typeface="+mn-lt"/>
          <a:ea typeface="+mj-ea"/>
          <a:cs typeface="+mj-cs"/>
        </a:defRPr>
      </a:lvl1pPr>
      <a:lvl2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2pPr>
      <a:lvl3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3pPr>
      <a:lvl4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4pPr>
      <a:lvl5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5pPr>
      <a:lvl6pPr marL="4572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6pPr>
      <a:lvl7pPr marL="9144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7pPr>
      <a:lvl8pPr marL="13716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8pPr>
      <a:lvl9pPr marL="18288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9pPr>
    </p:titleStyle>
    <p:bodyStyle>
      <a:lvl1pPr marL="342900" indent="-3429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Font typeface="Wingdings"/>
        <a:buChar char="l"/>
        <a:defRPr sz="2800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1pPr>
      <a:lvl2pPr marL="742950" indent="-28575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Char char="–"/>
        <a:defRPr sz="2400">
          <a:solidFill>
            <a:schemeClr val="tx1">
              <a:alpha val="100000"/>
            </a:schemeClr>
          </a:solidFill>
          <a:latin typeface="+mn-lt"/>
        </a:defRPr>
      </a:lvl2pPr>
      <a:lvl3pPr marL="11430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Font typeface="Wingdings"/>
        <a:buChar char="ü"/>
        <a:defRPr sz="2000">
          <a:solidFill>
            <a:schemeClr val="tx1">
              <a:alpha val="100000"/>
            </a:schemeClr>
          </a:solidFill>
          <a:latin typeface="+mn-lt"/>
        </a:defRPr>
      </a:lvl3pPr>
      <a:lvl4pPr marL="16002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80000"/>
        <a:buChar char="–"/>
        <a:defRPr>
          <a:solidFill>
            <a:schemeClr val="tx1">
              <a:alpha val="100000"/>
            </a:schemeClr>
          </a:solidFill>
          <a:latin typeface="+mn-lt"/>
        </a:defRPr>
      </a:lvl4pPr>
      <a:lvl5pPr marL="20574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5pPr>
      <a:lvl6pPr marL="25146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6pPr>
      <a:lvl7pPr marL="29718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7pPr>
      <a:lvl8pPr marL="34290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8pPr>
      <a:lvl9pPr marL="38862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NTFS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fr-FR" dirty="0" smtClean="0"/>
              <a:t>Windows 7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NTFS en quelques règles…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NTFS = NT File Système</a:t>
            </a:r>
          </a:p>
          <a:p>
            <a:r>
              <a:rPr lang="fr-FR" dirty="0" smtClean="0"/>
              <a:t>Système de fichiers sécurisée créé par MS pour son OS serveur</a:t>
            </a:r>
          </a:p>
          <a:p>
            <a:r>
              <a:rPr lang="fr-FR" dirty="0" smtClean="0"/>
              <a:t>Système par défaut pour les OS Microsoft</a:t>
            </a:r>
          </a:p>
          <a:p>
            <a:r>
              <a:rPr lang="fr-FR" dirty="0" smtClean="0"/>
              <a:t>La « table des matières » est nommé la MFT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603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règles - Généralité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Un dossier est un fichier qui a un attribut spécifique</a:t>
            </a:r>
          </a:p>
          <a:p>
            <a:r>
              <a:rPr lang="fr-FR" dirty="0" smtClean="0"/>
              <a:t>On peut placer des permissions sur un objet du lecteur NTFS ( un fichier ou un dossier )</a:t>
            </a:r>
          </a:p>
          <a:p>
            <a:r>
              <a:rPr lang="fr-FR" dirty="0" smtClean="0"/>
              <a:t>Pour qu’un compte possède une autorisation d’accès sur un objet il faut que lui ou qu’un groupe auquel il appartient possède une autorisation à la ressource.</a:t>
            </a:r>
          </a:p>
          <a:p>
            <a:pPr>
              <a:buFont typeface="Wingdings"/>
              <a:buChar char="è"/>
            </a:pPr>
            <a:r>
              <a:rPr lang="fr-FR" dirty="0" smtClean="0">
                <a:sym typeface="Wingdings" pitchFamily="2" charset="2"/>
              </a:rPr>
              <a:t>Si on a aucune autorisation défini sur un objet, on n’a pas d’accès dessus.</a:t>
            </a:r>
          </a:p>
          <a:p>
            <a:pPr>
              <a:buFont typeface="Wingdings"/>
              <a:buChar char="è"/>
            </a:pPr>
            <a:endParaRPr lang="fr-FR" dirty="0">
              <a:sym typeface="Wingdings" pitchFamily="2" charset="2"/>
            </a:endParaRPr>
          </a:p>
          <a:p>
            <a:pPr>
              <a:buFont typeface="Wingdings"/>
              <a:buChar char="è"/>
            </a:pPr>
            <a:r>
              <a:rPr lang="fr-FR" dirty="0" smtClean="0">
                <a:sym typeface="Wingdings" pitchFamily="2" charset="2"/>
              </a:rPr>
              <a:t>Les objets ayant des SID sont : les comptes </a:t>
            </a:r>
            <a:r>
              <a:rPr lang="fr-FR" dirty="0" err="1" smtClean="0">
                <a:sym typeface="Wingdings" pitchFamily="2" charset="2"/>
              </a:rPr>
              <a:t>users</a:t>
            </a:r>
            <a:r>
              <a:rPr lang="fr-FR" dirty="0" smtClean="0">
                <a:sym typeface="Wingdings" pitchFamily="2" charset="2"/>
              </a:rPr>
              <a:t>, les groupes de sécurité et les comptes machines.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6280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Règle d’héritage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r-FR" dirty="0" smtClean="0"/>
              <a:t>Quand un </a:t>
            </a:r>
            <a:r>
              <a:rPr lang="fr-FR" dirty="0" smtClean="0">
                <a:solidFill>
                  <a:srgbClr val="008000"/>
                </a:solidFill>
              </a:rPr>
              <a:t>objet</a:t>
            </a:r>
            <a:r>
              <a:rPr lang="fr-FR" dirty="0" smtClean="0"/>
              <a:t> </a:t>
            </a:r>
            <a:r>
              <a:rPr lang="fr-FR" dirty="0" smtClean="0">
                <a:solidFill>
                  <a:srgbClr val="FF0000"/>
                </a:solidFill>
              </a:rPr>
              <a:t>est créé</a:t>
            </a:r>
            <a:r>
              <a:rPr lang="fr-FR" dirty="0" smtClean="0"/>
              <a:t>, il hérite </a:t>
            </a:r>
            <a:r>
              <a:rPr lang="fr-FR" dirty="0"/>
              <a:t>des </a:t>
            </a:r>
            <a:r>
              <a:rPr lang="fr-FR" dirty="0" smtClean="0"/>
              <a:t>permissions </a:t>
            </a:r>
            <a:r>
              <a:rPr lang="fr-FR" dirty="0"/>
              <a:t>du 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dossier </a:t>
            </a:r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parent</a:t>
            </a:r>
            <a:r>
              <a:rPr lang="fr-FR" dirty="0" smtClean="0"/>
              <a:t>.</a:t>
            </a:r>
          </a:p>
          <a:p>
            <a:pPr lvl="1"/>
            <a:r>
              <a:rPr lang="fr-FR" dirty="0" smtClean="0">
                <a:sym typeface="Wingdings" pitchFamily="2" charset="2"/>
              </a:rPr>
              <a:t></a:t>
            </a:r>
            <a:r>
              <a:rPr lang="fr-FR" dirty="0" smtClean="0"/>
              <a:t>Eventuellement il peut hériter des permissions du lecteur racine si l’objet est crée à la racine du disque.</a:t>
            </a:r>
          </a:p>
          <a:p>
            <a:pPr lvl="1"/>
            <a:endParaRPr lang="fr-FR" dirty="0"/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L'on peut ajouter </a:t>
            </a:r>
            <a:r>
              <a:rPr lang="fr-FR" dirty="0" smtClean="0"/>
              <a:t>ou compléter des </a:t>
            </a:r>
            <a:r>
              <a:rPr lang="fr-FR" dirty="0"/>
              <a:t>entrées de permissions </a:t>
            </a:r>
            <a:r>
              <a:rPr lang="fr-FR" dirty="0" err="1"/>
              <a:t>ntfs</a:t>
            </a:r>
            <a:r>
              <a:rPr lang="fr-FR" dirty="0"/>
              <a:t> sur un objet, tout en conservant les </a:t>
            </a:r>
            <a:r>
              <a:rPr lang="fr-FR" dirty="0" smtClean="0"/>
              <a:t>permissions </a:t>
            </a:r>
            <a:r>
              <a:rPr lang="fr-FR" dirty="0"/>
              <a:t>héritées</a:t>
            </a:r>
            <a:r>
              <a:rPr lang="fr-FR" dirty="0" smtClean="0"/>
              <a:t>.</a:t>
            </a:r>
          </a:p>
          <a:p>
            <a:pPr marL="857250" lvl="1" indent="-457200"/>
            <a:r>
              <a:rPr lang="fr-FR" dirty="0" smtClean="0"/>
              <a:t>Exemple on peut ajouter un groupe qui n’a pas déjà de permissions sur le dossier et lui donner un contrôle total.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912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Abandon d’héritage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3. Sur un objet on peut supprimer l’héritage.</a:t>
            </a:r>
            <a:br>
              <a:rPr lang="fr-FR" dirty="0" smtClean="0"/>
            </a:br>
            <a:r>
              <a:rPr lang="fr-FR" dirty="0" smtClean="0"/>
              <a:t>Attention,  on risque de créer un objet sans aucune entrée de permission défini dessus </a:t>
            </a:r>
            <a:r>
              <a:rPr lang="fr-FR" dirty="0" smtClean="0">
                <a:sym typeface="Wingdings" pitchFamily="2" charset="2"/>
              </a:rPr>
              <a:t> personne ne pourra y accéder. ( Encore que…)</a:t>
            </a:r>
          </a:p>
          <a:p>
            <a:pPr marL="0" indent="0">
              <a:buNone/>
            </a:pPr>
            <a:r>
              <a:rPr lang="fr-FR" dirty="0">
                <a:sym typeface="Wingdings" pitchFamily="2" charset="2"/>
              </a:rPr>
              <a:t> </a:t>
            </a:r>
            <a:r>
              <a:rPr lang="fr-FR" dirty="0" smtClean="0">
                <a:sym typeface="Wingdings" pitchFamily="2" charset="2"/>
              </a:rPr>
              <a:t>   On peut copier les permissions actuelles de l’objet pour en faire un point de départ qui à les modifier par la suite.</a:t>
            </a:r>
          </a:p>
          <a:p>
            <a:pPr marL="0" indent="0">
              <a:buNone/>
            </a:pPr>
            <a:endParaRPr lang="fr-FR" dirty="0">
              <a:sym typeface="Wingdings" pitchFamily="2" charset="2"/>
            </a:endParaRPr>
          </a:p>
          <a:p>
            <a:pPr marL="0" indent="0">
              <a:buNone/>
            </a:pPr>
            <a:r>
              <a:rPr lang="fr-FR" dirty="0" smtClean="0">
                <a:sym typeface="Wingdings" pitchFamily="2" charset="2"/>
              </a:rPr>
              <a:t>4. On évite de modifier les permissions sur les files…</a:t>
            </a:r>
          </a:p>
          <a:p>
            <a:pPr marL="0" indent="0">
              <a:buNone/>
            </a:pPr>
            <a:endParaRPr lang="fr-FR" dirty="0">
              <a:sym typeface="Wingdings" pitchFamily="2" charset="2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946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Règle de cumul des autorisations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5 Un Utilisateur appartenant à plusieurs groupes cumule les permissions…des groupes auquel il appartient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1719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Permission de refus	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r-FR" dirty="0" smtClean="0"/>
              <a:t>On peut donner une permission de refus à un </a:t>
            </a:r>
            <a:r>
              <a:rPr lang="fr-FR" dirty="0" err="1" smtClean="0"/>
              <a:t>sid</a:t>
            </a:r>
            <a:r>
              <a:rPr lang="fr-FR" dirty="0" smtClean="0"/>
              <a:t> sur un objet…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Si </a:t>
            </a:r>
            <a:r>
              <a:rPr lang="fr-FR" dirty="0" err="1" smtClean="0"/>
              <a:t>userA</a:t>
            </a:r>
            <a:r>
              <a:rPr lang="fr-FR" dirty="0" smtClean="0"/>
              <a:t> est membre du groupe GLcompta1 qui a un CT sur le dossier Compta alors que </a:t>
            </a:r>
            <a:r>
              <a:rPr lang="fr-FR" dirty="0" err="1" smtClean="0"/>
              <a:t>UserA</a:t>
            </a:r>
            <a:r>
              <a:rPr lang="fr-FR" dirty="0" smtClean="0"/>
              <a:t> a un refus d’écriture…</a:t>
            </a:r>
            <a:r>
              <a:rPr lang="fr-FR" dirty="0" smtClean="0">
                <a:sym typeface="Wingdings" pitchFamily="2" charset="2"/>
              </a:rPr>
              <a:t> </a:t>
            </a:r>
            <a:r>
              <a:rPr lang="fr-FR" b="1" dirty="0" smtClean="0">
                <a:solidFill>
                  <a:srgbClr val="FF0000"/>
                </a:solidFill>
                <a:sym typeface="Wingdings" pitchFamily="2" charset="2"/>
              </a:rPr>
              <a:t>le refus est toujours prioritaire</a:t>
            </a:r>
          </a:p>
          <a:p>
            <a:pPr marL="457200" indent="-457200">
              <a:buFont typeface="+mj-lt"/>
              <a:buAutoNum type="arabicPeriod"/>
            </a:pPr>
            <a:r>
              <a:rPr lang="fr-FR" b="1" dirty="0" smtClean="0">
                <a:solidFill>
                  <a:srgbClr val="FF0000"/>
                </a:solidFill>
                <a:sym typeface="Wingdings" pitchFamily="2" charset="2"/>
              </a:rPr>
              <a:t>On éviter de donner des permissions de refus.</a:t>
            </a:r>
            <a:endParaRPr lang="fr-FR" b="1" dirty="0">
              <a:solidFill>
                <a:srgbClr val="FF0000"/>
              </a:solidFill>
              <a:sym typeface="Wingdings" pitchFamily="2" charset="2"/>
            </a:endParaRPr>
          </a:p>
          <a:p>
            <a:pPr marL="457200" indent="-457200">
              <a:buFont typeface="+mj-lt"/>
              <a:buAutoNum type="arabicPeriod"/>
            </a:pP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2992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424732"/>
          </a:xfrm>
        </p:spPr>
        <p:txBody>
          <a:bodyPr/>
          <a:lstStyle/>
          <a:p>
            <a:r>
              <a:rPr lang="fr-FR" dirty="0" smtClean="0"/>
              <a:t>Copie et déplacement d’un fichier NTFS,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Si copie =&gt; Création d’objet </a:t>
            </a:r>
            <a:r>
              <a:rPr lang="fr-FR" dirty="0" smtClean="0">
                <a:sym typeface="Wingdings" pitchFamily="2" charset="2"/>
              </a:rPr>
              <a:t> permission du dossier cible parent</a:t>
            </a:r>
          </a:p>
          <a:p>
            <a:r>
              <a:rPr lang="fr-FR" dirty="0" smtClean="0">
                <a:sym typeface="Wingdings" pitchFamily="2" charset="2"/>
              </a:rPr>
              <a:t>Si déplacement sur un lecteur différent  </a:t>
            </a:r>
            <a:r>
              <a:rPr lang="fr-FR" dirty="0"/>
              <a:t>Création d’objet </a:t>
            </a:r>
            <a:r>
              <a:rPr lang="fr-FR" dirty="0">
                <a:sym typeface="Wingdings" pitchFamily="2" charset="2"/>
              </a:rPr>
              <a:t> permission du dossier cible parent</a:t>
            </a:r>
          </a:p>
          <a:p>
            <a:r>
              <a:rPr lang="fr-FR" dirty="0">
                <a:sym typeface="Wingdings" pitchFamily="2" charset="2"/>
              </a:rPr>
              <a:t>Si déplacement sur </a:t>
            </a:r>
            <a:r>
              <a:rPr lang="fr-FR" dirty="0" smtClean="0">
                <a:sym typeface="Wingdings" pitchFamily="2" charset="2"/>
              </a:rPr>
              <a:t>le même lecteur  On garde les permissions de la source. ( Attention danger !!!)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6691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Propriétaire de l’objet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Chaque objet possède un propriétaire.</a:t>
            </a:r>
          </a:p>
          <a:p>
            <a:r>
              <a:rPr lang="fr-FR" dirty="0" smtClean="0"/>
              <a:t>Le propriétaire est souvent celui qui a crée le document ( la première fois)</a:t>
            </a:r>
          </a:p>
          <a:p>
            <a:r>
              <a:rPr lang="fr-FR" dirty="0" smtClean="0"/>
              <a:t>Le propriétaire d’un objet peut modifier les autorisations de l’objet !</a:t>
            </a:r>
          </a:p>
          <a:p>
            <a:r>
              <a:rPr lang="fr-FR" dirty="0" smtClean="0"/>
              <a:t>Un </a:t>
            </a:r>
            <a:r>
              <a:rPr lang="fr-FR" dirty="0" err="1" smtClean="0"/>
              <a:t>admin</a:t>
            </a:r>
            <a:r>
              <a:rPr lang="fr-FR" dirty="0" smtClean="0"/>
              <a:t> connecté localement sur un </a:t>
            </a:r>
            <a:r>
              <a:rPr lang="fr-FR" dirty="0" err="1" smtClean="0"/>
              <a:t>pdt</a:t>
            </a:r>
            <a:r>
              <a:rPr lang="fr-FR" dirty="0" smtClean="0"/>
              <a:t>/serveur peut s’approprier tous les objets de la machine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25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donner les permissions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Account</a:t>
            </a:r>
            <a:r>
              <a:rPr lang="fr-FR" dirty="0" smtClean="0"/>
              <a:t> ( prendre le compte )</a:t>
            </a:r>
          </a:p>
          <a:p>
            <a:r>
              <a:rPr lang="fr-FR" dirty="0" smtClean="0"/>
              <a:t>Global ( mettre les </a:t>
            </a:r>
            <a:r>
              <a:rPr lang="fr-FR" dirty="0" err="1" smtClean="0"/>
              <a:t>users</a:t>
            </a:r>
            <a:r>
              <a:rPr lang="fr-FR" dirty="0" smtClean="0"/>
              <a:t> dans un global)</a:t>
            </a:r>
          </a:p>
          <a:p>
            <a:r>
              <a:rPr lang="fr-FR" dirty="0" smtClean="0"/>
              <a:t>(</a:t>
            </a:r>
            <a:r>
              <a:rPr lang="fr-FR" dirty="0" smtClean="0">
                <a:solidFill>
                  <a:srgbClr val="008000"/>
                </a:solidFill>
              </a:rPr>
              <a:t>Universel je place le global dans l’universel )</a:t>
            </a:r>
          </a:p>
          <a:p>
            <a:r>
              <a:rPr lang="fr-FR" dirty="0" smtClean="0"/>
              <a:t>DL (je crée un groupe local machine ex: 	GL_ReadWriteFolder1)</a:t>
            </a:r>
          </a:p>
          <a:p>
            <a:r>
              <a:rPr lang="fr-FR" dirty="0" smtClean="0"/>
              <a:t>Permission ( je donne les permissions au groupes local GL_ReadWriteFolder1)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9077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ne pas les donner correctement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Je donne les permissions directement au User</a:t>
            </a:r>
          </a:p>
          <a:p>
            <a:r>
              <a:rPr lang="fr-FR" dirty="0" smtClean="0"/>
              <a:t>Je met Contrôle Total à tout le monde</a:t>
            </a:r>
          </a:p>
          <a:p>
            <a:r>
              <a:rPr lang="fr-FR" dirty="0" smtClean="0"/>
              <a:t>Je mets au contraire plein de permissions subtile partout sans documenter et éventuellement sur des fichiers unitaires..</a:t>
            </a:r>
          </a:p>
          <a:p>
            <a:r>
              <a:rPr lang="fr-FR" dirty="0" smtClean="0"/>
              <a:t>Je déplace des dossiers dans tous les sens…</a:t>
            </a:r>
          </a:p>
          <a:p>
            <a:r>
              <a:rPr lang="fr-FR" dirty="0" smtClean="0"/>
              <a:t>Je crée une arborescence de travers…</a:t>
            </a:r>
          </a:p>
          <a:p>
            <a:pPr lvl="1"/>
            <a:r>
              <a:rPr lang="fr-FR" dirty="0" smtClean="0"/>
              <a:t>Dossiers sensibles à la racine et des dossiers enfants « ouverts »</a:t>
            </a:r>
          </a:p>
          <a:p>
            <a:pPr lvl="1"/>
            <a:r>
              <a:rPr lang="fr-FR" dirty="0" smtClean="0"/>
              <a:t>Je crée mal mon arborescence</a:t>
            </a:r>
          </a:p>
          <a:p>
            <a:pPr marL="457200" lvl="1" indent="0">
              <a:buNone/>
            </a:pP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4765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Partages SMB+ NTFS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Sur un partage on peut placer des permissions.</a:t>
            </a:r>
          </a:p>
          <a:p>
            <a:r>
              <a:rPr lang="fr-FR" dirty="0" smtClean="0"/>
              <a:t>Attention désormais par défaut « Tout le monde » Lecteur seul</a:t>
            </a:r>
          </a:p>
          <a:p>
            <a:r>
              <a:rPr lang="fr-FR" dirty="0" smtClean="0"/>
              <a:t>On cumule les restrictions du partage et celle des permissions </a:t>
            </a:r>
            <a:r>
              <a:rPr lang="fr-FR" dirty="0" err="1" smtClean="0"/>
              <a:t>ntfs</a:t>
            </a:r>
            <a:endParaRPr lang="fr-FR" dirty="0"/>
          </a:p>
          <a:p>
            <a:r>
              <a:rPr lang="fr-FR" dirty="0" smtClean="0"/>
              <a:t>Pour simplifier la lecture et l’affectation des droits on donne un accès Contrôle total aux Utilisateurs concernés sur le Share.</a:t>
            </a:r>
          </a:p>
          <a:p>
            <a:r>
              <a:rPr lang="fr-FR" dirty="0" smtClean="0"/>
              <a:t>Et on gère les permissions via NTFS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0861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Net </a:t>
            </a:r>
            <a:r>
              <a:rPr lang="fr-FR" dirty="0" err="1" smtClean="0"/>
              <a:t>share</a:t>
            </a:r>
            <a:endParaRPr lang="fr-FR" dirty="0" smtClean="0"/>
          </a:p>
          <a:p>
            <a:r>
              <a:rPr lang="fr-FR" dirty="0" smtClean="0"/>
              <a:t>Net session </a:t>
            </a:r>
          </a:p>
          <a:p>
            <a:r>
              <a:rPr lang="fr-FR" dirty="0" smtClean="0"/>
              <a:t>Partages administratifs : </a:t>
            </a:r>
          </a:p>
          <a:p>
            <a:pPr lvl="1"/>
            <a:r>
              <a:rPr lang="fr-FR" dirty="0" smtClean="0"/>
              <a:t>C$ d$ etc…</a:t>
            </a:r>
          </a:p>
          <a:p>
            <a:pPr lvl="1"/>
            <a:r>
              <a:rPr lang="fr-FR" dirty="0" err="1" smtClean="0"/>
              <a:t>Admins</a:t>
            </a:r>
            <a:r>
              <a:rPr lang="fr-FR" dirty="0" smtClean="0"/>
              <a:t>$</a:t>
            </a:r>
          </a:p>
          <a:p>
            <a:pPr lvl="1"/>
            <a:r>
              <a:rPr lang="fr-FR" dirty="0" smtClean="0"/>
              <a:t>IPC$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9016112"/>
      </p:ext>
    </p:extLst>
  </p:cSld>
  <p:clrMapOvr>
    <a:masterClrMapping/>
  </p:clrMapOvr>
</p:sld>
</file>

<file path=ppt/theme/theme1.xml><?xml version="1.0" encoding="utf-8"?>
<a:theme xmlns:a="http://schemas.openxmlformats.org/drawingml/2006/main" name="ecosia.SC.v.0.01.2003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8DB3E2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cosia.SC.v.0.01.2003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anchor="ctr" anchorCtr="1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None/>
          <a:tabLst/>
          <a:defRPr kumimoji="0" lang="en-US" sz="1600" b="1" i="0" u="none" strike="noStrike" baseline="0">
            <a:solidFill>
              <a:schemeClr val="bg1">
                <a:alpha val="100000"/>
              </a:schemeClr>
            </a:solidFill>
            <a:effectLst/>
            <a:latin typeface="Arial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anchor="ctr" anchorCtr="1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None/>
          <a:tabLst/>
          <a:defRPr kumimoji="0" lang="en-US" sz="1600" b="1" i="0" u="none" strike="noStrike" baseline="0">
            <a:solidFill>
              <a:schemeClr val="bg1">
                <a:alpha val="100000"/>
              </a:schemeClr>
            </a:solidFill>
            <a:effectLst/>
            <a:latin typeface="Arial"/>
          </a:defRPr>
        </a:defPPr>
      </a:lstStyle>
    </a:lnDef>
  </a:objectDefaults>
  <a:extraClrSchemeLst>
    <a:extraClrScheme>
      <a:clrScheme name="ecosia.SC.v.0.01.2003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sia.SC.v.0.01.2003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sia.SC.v.0.01.2003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sia.SC.v.0.01.2003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 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 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682B7A1AEB5A47B18A6F0AAF5887A7" ma:contentTypeVersion="0" ma:contentTypeDescription="Crée un document." ma:contentTypeScope="" ma:versionID="85d6159bf644aaa09b6f8fa3f27872c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fe331b061e72866024fe28ebad680d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24E9E63-1295-4D99-8691-904CA0F5CBCA}"/>
</file>

<file path=customXml/itemProps2.xml><?xml version="1.0" encoding="utf-8"?>
<ds:datastoreItem xmlns:ds="http://schemas.openxmlformats.org/officeDocument/2006/customXml" ds:itemID="{C21B1FD0-5C03-4B49-95A6-8E26E17B7DAE}"/>
</file>

<file path=customXml/itemProps3.xml><?xml version="1.0" encoding="utf-8"?>
<ds:datastoreItem xmlns:ds="http://schemas.openxmlformats.org/officeDocument/2006/customXml" ds:itemID="{8DC1F188-9132-4920-8C07-FFF0C087404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20751</TotalTime>
  <Words>546</Words>
  <Application>Microsoft Office PowerPoint</Application>
  <PresentationFormat>Affichage à l'écran (4:3)</PresentationFormat>
  <Paragraphs>79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Times New Roman</vt:lpstr>
      <vt:lpstr>Wingdings</vt:lpstr>
      <vt:lpstr>ecosia.SC.v.0.01.2003</vt:lpstr>
      <vt:lpstr>Windows 7 </vt:lpstr>
      <vt:lpstr>NTFS en quelques règles…</vt:lpstr>
      <vt:lpstr>Quelques règles - Généralité</vt:lpstr>
      <vt:lpstr>Règle d’héritage</vt:lpstr>
      <vt:lpstr>Abandon d’héritage</vt:lpstr>
      <vt:lpstr>Règle de cumul des autorisations</vt:lpstr>
      <vt:lpstr>Permission de refus </vt:lpstr>
      <vt:lpstr>Copie et déplacement d’un fichier NTFS,</vt:lpstr>
      <vt:lpstr>Propriétaire de l’objet</vt:lpstr>
      <vt:lpstr>Comment donner les permissions</vt:lpstr>
      <vt:lpstr>Comment ne pas les donner correctement</vt:lpstr>
      <vt:lpstr>Partages SMB+ NTFS</vt:lpstr>
      <vt:lpstr>Présentation PowerPoint</vt:lpstr>
    </vt:vector>
  </TitlesOfParts>
  <Company>ECOSIA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Collection de sites</dc:title>
  <dc:subject>MOSS</dc:subject>
  <dc:creator>Partouche David</dc:creator>
  <cp:lastModifiedBy>Compte Microsoft</cp:lastModifiedBy>
  <cp:revision>210</cp:revision>
  <cp:lastPrinted>1601-01-01T00:00:00Z</cp:lastPrinted>
  <dcterms:created xsi:type="dcterms:W3CDTF">2003-11-25T08:39:33Z</dcterms:created>
  <dcterms:modified xsi:type="dcterms:W3CDTF">2015-08-28T07:43:53Z</dcterms:modified>
  <cp:category>Support de cours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0x010100FF682B7A1AEB5A47B18A6F0AAF5887A7</vt:lpwstr>
  </property>
  <property fmtid="{D5CDD505-2E9C-101B-9397-08002B2CF9AE}" pid="3" name="Order">
    <vt:r8>2700</vt:r8>
  </property>
  <property fmtid="{D5CDD505-2E9C-101B-9397-08002B2CF9AE}" pid="4" name="TemplateUrl">
    <vt:lpwstr/>
  </property>
  <property fmtid="{D5CDD505-2E9C-101B-9397-08002B2CF9AE}" pid="5" name="_CopySource">
    <vt:lpwstr>http://www.winform.fr/blog/Support/ntfs.pptx</vt:lpwstr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</Properties>
</file>